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4"/>
  </p:notesMasterIdLst>
  <p:sldIdLst>
    <p:sldId id="256" r:id="rId4"/>
    <p:sldId id="258" r:id="rId5"/>
    <p:sldId id="270" r:id="rId6"/>
    <p:sldId id="278" r:id="rId7"/>
    <p:sldId id="279" r:id="rId8"/>
    <p:sldId id="280" r:id="rId9"/>
    <p:sldId id="282" r:id="rId10"/>
    <p:sldId id="292" r:id="rId11"/>
    <p:sldId id="271" r:id="rId12"/>
    <p:sldId id="272" r:id="rId13"/>
    <p:sldId id="291" r:id="rId14"/>
    <p:sldId id="274" r:id="rId15"/>
    <p:sldId id="265" r:id="rId16"/>
    <p:sldId id="277" r:id="rId17"/>
    <p:sldId id="294" r:id="rId18"/>
    <p:sldId id="275" r:id="rId19"/>
    <p:sldId id="276" r:id="rId20"/>
    <p:sldId id="264" r:id="rId21"/>
    <p:sldId id="268" r:id="rId22"/>
    <p:sldId id="29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33" Type="http://schemas.openxmlformats.org/officeDocument/2006/relationships/customXml" Target="../customXml/item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C9493-9943-4B53-957E-5ADCF5CE4D38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40623-02CF-4227-B0D3-69843BD2D2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60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B23EE44-94B1-06FC-166A-02EE73B81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9097C6-0DAD-4FB6-8537-6E6BC805D288}" type="slidenum">
              <a:rPr lang="fi-FI" altLang="fi-FI"/>
              <a:pPr>
                <a:spcBef>
                  <a:spcPct val="0"/>
                </a:spcBef>
              </a:pPr>
              <a:t>11</a:t>
            </a:fld>
            <a:endParaRPr lang="fi-FI" altLang="fi-FI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44516CC-FE97-F242-36E8-C5C229B89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5CC4A99-E6CA-9EE2-5A93-E7CA51330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A14FC7-5753-35FB-A459-F52A2A4BD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056C296-4EF1-1DEE-9C44-6DC37F33F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80763F-2AEF-1431-A227-FE4CDFF4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2BBC7A-056A-2EE9-9967-272AF60A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FD0D1A-7EFC-A4E3-D33A-FB82DF0D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578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E02064-E4BA-2D84-559F-37B8770C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DA199BF-6596-75A9-C192-85F99D3D7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6B9393-9E7F-FB3B-3011-03E44487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831673-5892-9292-B7EC-8C3E0129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5261BC-178F-4427-DF56-026D8406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70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E0057C4-31D6-1CC9-E9F4-24DC048DF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38969EE-0E07-1896-067B-DB7A9C6F5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F72E74-F58F-E07F-0050-15757B6B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560D80-5EA2-F035-BF88-6C7DA909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BBABE8-A384-5C5A-F174-C6D32DD5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91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95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9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87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67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05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49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209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654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877477-47D2-1287-B779-E3CBFCEA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A7F47C-9206-F7A7-CDFC-0ED16377F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C01E79-8FA7-5DDA-E672-18BAACC5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C04896-88BF-40CC-EE2D-753ADEE8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687510-B65F-1537-3C87-90C2F48C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5026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308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850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6028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945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361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637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599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132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065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57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08A620-C75A-066D-F284-2E20236E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BFF499-C941-EFD1-E976-26D3A7267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39591E-C9B5-6C47-1B55-FFDBB471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1F18F9-47A9-B49A-8968-C8417B2C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8B71F4-569D-3BF6-04F2-AD622216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473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577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279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83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48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E82841-1D96-E8A0-0319-A9FDCF8B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4DEBB-C820-3BC5-B069-09C4C7ADC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AE0233-50CD-387E-582F-A86BE38C1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892B9B0-F4B3-84C0-BAD7-83E93AA5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5F574B2-E52E-B008-BF4B-14ACE77A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C244F5-EB0D-D71B-ED2E-271466AE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80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BE0143-EC10-6BDF-D947-488D28DF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9BB0D2-8A4A-F10B-36EB-5237870C7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CE1E79-1E50-AAD4-D020-5AD9DDF61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C2645D3-FD10-A842-DA6C-4EA1A6B9E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6B3711-4BED-8521-0702-C5D1BA1BF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993FE82-26E8-37D0-4AD6-A549102E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42AF4DC-102E-CE47-A616-87910D7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025675E-2C28-6C44-059A-DA76265E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78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A7E285-66EA-153F-FD39-C130FFE9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696983-13A5-F489-5D7D-54DD3F61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04F7A04-A843-8245-2FF9-EF32BA58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396CD15-182D-1480-B1F8-C9A051EC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454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3EA9133-966F-366D-9466-DC9D0572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727496D-EC84-7DB5-8789-F5A01278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4965C6-46AF-F376-6F77-017F5857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13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0461CB-11E5-8DB5-374F-D0FD02D2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509629-B453-FF3E-9B74-F5AB67CA1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751CB3-3490-F2B4-09D5-6C6A3D0A1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6813C3-94C7-CAAA-59AB-7FB84802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66D11D5-6F63-B43A-BD10-9FE9C9AA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048A4F-FD0B-66A3-76B9-C8D5EF32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0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9D46DF-E345-A702-521E-0C91FCE8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632B98A-9CCA-B32A-09BE-2D82C2BCE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0C73252-5052-18B2-F8B4-D1631ADA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51D7F96-5411-4611-FE0A-A97D60F7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E0E5B02-53C4-23BA-6D21-23228124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EACC3B-67FD-0FDE-86A1-7D32A4EA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1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05AA7B1-509A-1AE5-576F-AB53F61B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A93EEE-6920-4802-3F46-670EBF00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3DA2EB-02A3-5B8D-6D16-8458AE41E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E307B7-3AB0-A03C-50DB-5D1DC1D1A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C7AFA7-2640-732C-D03B-84E8C653A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4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D925-CE38-41FA-97BD-211EA155A599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B2CF-7D7F-40C2-A064-476AB77446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313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A8360D-739C-4237-E849-E5F5F9F78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Pitkiin antibioottihoitoihin liittyvät mahdolliset ongelmat</a:t>
            </a:r>
            <a:endParaRPr lang="fi-FI" sz="4000" dirty="0">
              <a:solidFill>
                <a:srgbClr val="00B05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9DA0FAE-3C26-8CFE-7E11-D54236E12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Ajankohtaista infektiosta</a:t>
            </a:r>
          </a:p>
          <a:p>
            <a:r>
              <a:rPr lang="fi-FI" dirty="0"/>
              <a:t>OYS</a:t>
            </a:r>
          </a:p>
          <a:p>
            <a:r>
              <a:rPr lang="fi-FI" dirty="0"/>
              <a:t>9.10.2024</a:t>
            </a:r>
          </a:p>
          <a:p>
            <a:r>
              <a:rPr lang="fi-FI" dirty="0"/>
              <a:t>Lotta Simola infektiolääkäri</a:t>
            </a:r>
          </a:p>
        </p:txBody>
      </p:sp>
    </p:spTree>
    <p:extLst>
      <p:ext uri="{BB962C8B-B14F-4D97-AF65-F5344CB8AC3E}">
        <p14:creationId xmlns:p14="http://schemas.microsoft.com/office/powerpoint/2010/main" val="409070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0D63C5-344C-9CB7-D5A7-A4FBAB31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Maksa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BFC2BC-87C3-0086-C3C2-8057B547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Lääkehepatiitti</a:t>
            </a:r>
          </a:p>
          <a:p>
            <a:r>
              <a:rPr lang="fi-FI" dirty="0"/>
              <a:t>ASAT, ALAT, GT, AFOS +/- BIL ↑, </a:t>
            </a:r>
            <a:r>
              <a:rPr lang="fi-FI" dirty="0" err="1"/>
              <a:t>kolestaattinen</a:t>
            </a:r>
            <a:r>
              <a:rPr lang="fi-FI" dirty="0"/>
              <a:t> tai suora maksasoluvaurio</a:t>
            </a:r>
          </a:p>
          <a:p>
            <a:pPr lvl="1"/>
            <a:r>
              <a:rPr lang="fi-FI" dirty="0" err="1"/>
              <a:t>Amoksisilliini-klavulaanihappo</a:t>
            </a:r>
            <a:endParaRPr lang="fi-FI" dirty="0"/>
          </a:p>
          <a:p>
            <a:pPr lvl="1"/>
            <a:r>
              <a:rPr lang="fi-FI" dirty="0" err="1"/>
              <a:t>Isoniatsidi</a:t>
            </a:r>
            <a:r>
              <a:rPr lang="fi-FI" dirty="0"/>
              <a:t> (</a:t>
            </a:r>
            <a:r>
              <a:rPr lang="fi-FI" dirty="0" err="1"/>
              <a:t>Tubilysin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Trimetopriimi-sulfametoksatsoli</a:t>
            </a:r>
            <a:r>
              <a:rPr lang="fi-FI" dirty="0"/>
              <a:t> (</a:t>
            </a:r>
            <a:r>
              <a:rPr lang="fi-FI" dirty="0" err="1"/>
              <a:t>Cotrim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Rifampisiini</a:t>
            </a:r>
            <a:r>
              <a:rPr lang="fi-FI" dirty="0"/>
              <a:t> (</a:t>
            </a:r>
            <a:r>
              <a:rPr lang="fi-FI" dirty="0" err="1"/>
              <a:t>Rimapen</a:t>
            </a:r>
            <a:r>
              <a:rPr lang="fi-FI" dirty="0"/>
              <a:t>)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43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2">
            <a:extLst>
              <a:ext uri="{FF2B5EF4-FFF2-40B4-BE49-F238E27FC236}">
                <a16:creationId xmlns:a16="http://schemas.microsoft.com/office/drawing/2014/main" id="{D2415597-2E0E-F068-3B92-47AB6D403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solidFill>
                  <a:srgbClr val="00B050"/>
                </a:solidFill>
              </a:rPr>
              <a:t>Maksan monet tehtävät</a:t>
            </a:r>
          </a:p>
        </p:txBody>
      </p:sp>
      <p:pic>
        <p:nvPicPr>
          <p:cNvPr id="3075" name="Picture 6" descr="liver2">
            <a:extLst>
              <a:ext uri="{FF2B5EF4-FFF2-40B4-BE49-F238E27FC236}">
                <a16:creationId xmlns:a16="http://schemas.microsoft.com/office/drawing/2014/main" id="{0788434A-2FF3-D0DB-FA90-7C06C8762C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75" y="2349501"/>
            <a:ext cx="3810000" cy="288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8">
            <a:extLst>
              <a:ext uri="{FF2B5EF4-FFF2-40B4-BE49-F238E27FC236}">
                <a16:creationId xmlns:a16="http://schemas.microsoft.com/office/drawing/2014/main" id="{D3EC2A5C-EDF5-AADF-E93C-3C215FD64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484313"/>
            <a:ext cx="4356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>
                <a:solidFill>
                  <a:srgbClr val="FF0000"/>
                </a:solidFill>
              </a:rPr>
              <a:t>SUODATIN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/>
              <a:t>-mikrobien keräys, eristys ja tappo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/>
              <a:t>-toksiinien inaktivaatio</a:t>
            </a:r>
          </a:p>
        </p:txBody>
      </p:sp>
      <p:sp>
        <p:nvSpPr>
          <p:cNvPr id="3077" name="Text Box 9">
            <a:extLst>
              <a:ext uri="{FF2B5EF4-FFF2-40B4-BE49-F238E27FC236}">
                <a16:creationId xmlns:a16="http://schemas.microsoft.com/office/drawing/2014/main" id="{A5ED8F30-B86E-9FFA-40A1-BF397E83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80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3078" name="Text Box 11">
            <a:extLst>
              <a:ext uri="{FF2B5EF4-FFF2-40B4-BE49-F238E27FC236}">
                <a16:creationId xmlns:a16="http://schemas.microsoft.com/office/drawing/2014/main" id="{5803FD57-4A60-8FD9-DDC6-1E4769D23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4673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3079" name="Text Box 12">
            <a:extLst>
              <a:ext uri="{FF2B5EF4-FFF2-40B4-BE49-F238E27FC236}">
                <a16:creationId xmlns:a16="http://schemas.microsoft.com/office/drawing/2014/main" id="{976B63B7-4296-27FA-1C36-4A2720B40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4" y="2781300"/>
            <a:ext cx="27209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>
                <a:solidFill>
                  <a:srgbClr val="FF0000"/>
                </a:solidFill>
              </a:rPr>
              <a:t>VIESTINVIEJÄ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/>
              <a:t>-reagoi sytokiineihin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>
                <a:cs typeface="Arial" panose="020B0604020202020204" pitchFamily="34" charset="0"/>
              </a:rPr>
              <a:t>→ CNS: kuume ym.</a:t>
            </a:r>
          </a:p>
        </p:txBody>
      </p:sp>
      <p:sp>
        <p:nvSpPr>
          <p:cNvPr id="3080" name="Text Box 13">
            <a:extLst>
              <a:ext uri="{FF2B5EF4-FFF2-40B4-BE49-F238E27FC236}">
                <a16:creationId xmlns:a16="http://schemas.microsoft.com/office/drawing/2014/main" id="{1CA41894-C153-1C12-E36A-8C198CE0D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5153025"/>
            <a:ext cx="5829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>
                <a:solidFill>
                  <a:srgbClr val="FF0000"/>
                </a:solidFill>
              </a:rPr>
              <a:t>PROTEIINISYNTEESI</a:t>
            </a:r>
            <a:r>
              <a:rPr lang="fi-FI" altLang="fi-FI" sz="1800">
                <a:solidFill>
                  <a:srgbClr val="FF0000"/>
                </a:solidFill>
              </a:rPr>
              <a:t> </a:t>
            </a:r>
            <a:endParaRPr lang="fi-FI" altLang="fi-FI" sz="2000" b="1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i-FI" altLang="fi-FI" sz="2000" b="1">
                <a:solidFill>
                  <a:srgbClr val="FF0000"/>
                </a:solidFill>
              </a:rPr>
              <a:t>komplementti, proteaasi-inhibiittorit, CRP</a:t>
            </a:r>
            <a:r>
              <a:rPr lang="fi-FI" altLang="fi-FI" sz="1800" b="1"/>
              <a:t> </a:t>
            </a:r>
            <a:endParaRPr lang="fi-FI" altLang="fi-FI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/>
              <a:t>-albumiini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/>
              <a:t>-lipoproteiinit, transferriini, hyytymistekijät jne.</a:t>
            </a:r>
          </a:p>
        </p:txBody>
      </p:sp>
      <p:sp>
        <p:nvSpPr>
          <p:cNvPr id="3081" name="Text Box 14">
            <a:extLst>
              <a:ext uri="{FF2B5EF4-FFF2-40B4-BE49-F238E27FC236}">
                <a16:creationId xmlns:a16="http://schemas.microsoft.com/office/drawing/2014/main" id="{76F7C197-EFEB-82CB-F9AA-1587D79DD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191001"/>
            <a:ext cx="27334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>
                <a:solidFill>
                  <a:srgbClr val="FF0000"/>
                </a:solidFill>
              </a:rPr>
              <a:t>VERENSOKERIN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>
                <a:solidFill>
                  <a:srgbClr val="FF0000"/>
                </a:solidFill>
              </a:rPr>
              <a:t>SÄÄTELIJÄ</a:t>
            </a:r>
          </a:p>
        </p:txBody>
      </p:sp>
      <p:sp>
        <p:nvSpPr>
          <p:cNvPr id="3082" name="Text Box 15">
            <a:extLst>
              <a:ext uri="{FF2B5EF4-FFF2-40B4-BE49-F238E27FC236}">
                <a16:creationId xmlns:a16="http://schemas.microsoft.com/office/drawing/2014/main" id="{7CF7DA84-9593-8C9F-B0ED-5DFB82B26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2522538"/>
            <a:ext cx="3063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/>
              <a:t>RASVAMETABOLIA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000" b="1"/>
          </a:p>
        </p:txBody>
      </p:sp>
      <p:sp>
        <p:nvSpPr>
          <p:cNvPr id="3083" name="Text Box 16">
            <a:extLst>
              <a:ext uri="{FF2B5EF4-FFF2-40B4-BE49-F238E27FC236}">
                <a16:creationId xmlns:a16="http://schemas.microsoft.com/office/drawing/2014/main" id="{C03841AD-B0AD-F819-8C20-06B0C6C9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1527176"/>
            <a:ext cx="2520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/>
              <a:t>BILIRUBIININ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/>
              <a:t>SITOJA</a:t>
            </a:r>
          </a:p>
        </p:txBody>
      </p:sp>
      <p:sp>
        <p:nvSpPr>
          <p:cNvPr id="3084" name="Text Box 17">
            <a:extLst>
              <a:ext uri="{FF2B5EF4-FFF2-40B4-BE49-F238E27FC236}">
                <a16:creationId xmlns:a16="http://schemas.microsoft.com/office/drawing/2014/main" id="{9BC06C9E-BE93-DF06-2AD1-18DB66746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9" y="3573463"/>
            <a:ext cx="321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/>
              <a:t>SAPENMUODOSTUS</a:t>
            </a:r>
          </a:p>
        </p:txBody>
      </p:sp>
      <p:sp>
        <p:nvSpPr>
          <p:cNvPr id="3085" name="Text Box 18">
            <a:extLst>
              <a:ext uri="{FF2B5EF4-FFF2-40B4-BE49-F238E27FC236}">
                <a16:creationId xmlns:a16="http://schemas.microsoft.com/office/drawing/2014/main" id="{0CF2B7F9-1007-59FF-80DB-AFFD0E7B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9" y="4322763"/>
            <a:ext cx="2581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 b="1"/>
              <a:t>UREAKIERTO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/>
              <a:t>-ammoniakin poisto</a:t>
            </a:r>
          </a:p>
        </p:txBody>
      </p:sp>
      <p:sp>
        <p:nvSpPr>
          <p:cNvPr id="3086" name="Tekstiruutu 1">
            <a:extLst>
              <a:ext uri="{FF2B5EF4-FFF2-40B4-BE49-F238E27FC236}">
                <a16:creationId xmlns:a16="http://schemas.microsoft.com/office/drawing/2014/main" id="{5D6F7C2A-2F2C-F776-E61F-856F2F9A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6546850"/>
            <a:ext cx="5041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600">
                <a:solidFill>
                  <a:srgbClr val="FF0000"/>
                </a:solidFill>
              </a:rPr>
              <a:t>Punaisella</a:t>
            </a:r>
            <a:r>
              <a:rPr lang="fi-FI" altLang="fi-FI" sz="1600"/>
              <a:t> erityisesti infektioiden aktivoima toiminta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24F258-F323-B748-E0C0-AC3B87AC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Aivohaitat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303613-A751-4CB3-9BBA-859977C17F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Sekavuus</a:t>
            </a:r>
          </a:p>
          <a:p>
            <a:pPr marL="0" indent="0">
              <a:buNone/>
            </a:pPr>
            <a:r>
              <a:rPr lang="fi-FI" dirty="0"/>
              <a:t>Uneliaisuus</a:t>
            </a:r>
          </a:p>
          <a:p>
            <a:pPr marL="0" indent="0">
              <a:buNone/>
            </a:pPr>
            <a:r>
              <a:rPr lang="fi-FI" dirty="0"/>
              <a:t>Kouristukset, </a:t>
            </a:r>
            <a:r>
              <a:rPr lang="fi-FI" dirty="0" err="1"/>
              <a:t>nykinät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Korostuvat </a:t>
            </a:r>
          </a:p>
          <a:p>
            <a:pPr lvl="1"/>
            <a:r>
              <a:rPr lang="fi-FI" dirty="0"/>
              <a:t>munuaisten vajaatoiminnassa</a:t>
            </a:r>
          </a:p>
          <a:p>
            <a:pPr lvl="1"/>
            <a:r>
              <a:rPr lang="fi-FI" dirty="0"/>
              <a:t>Iäkkäillä</a:t>
            </a:r>
          </a:p>
          <a:p>
            <a:pPr lvl="1"/>
            <a:r>
              <a:rPr lang="fi-FI" dirty="0"/>
              <a:t>Epileptikoilla</a:t>
            </a:r>
          </a:p>
          <a:p>
            <a:pPr lvl="1"/>
            <a:r>
              <a:rPr lang="fi-FI" dirty="0"/>
              <a:t>Aivomuutosten yhteydessä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6931E5-F8C5-3A6C-19AB-3F0FA667C1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fi-FI" dirty="0" err="1"/>
              <a:t>Fluorokinolonit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Penisilliinit</a:t>
            </a:r>
          </a:p>
          <a:p>
            <a:pPr lvl="1"/>
            <a:r>
              <a:rPr lang="fi-FI" dirty="0" err="1"/>
              <a:t>Meropeneemi</a:t>
            </a:r>
            <a:r>
              <a:rPr lang="fi-FI" dirty="0"/>
              <a:t>, </a:t>
            </a:r>
            <a:r>
              <a:rPr lang="fi-FI" dirty="0" err="1"/>
              <a:t>imipeneemi</a:t>
            </a:r>
            <a:endParaRPr lang="fi-FI" dirty="0"/>
          </a:p>
          <a:p>
            <a:pPr lvl="1"/>
            <a:r>
              <a:rPr lang="fi-FI" dirty="0" err="1"/>
              <a:t>Kefepiimi</a:t>
            </a:r>
            <a:endParaRPr lang="fi-FI" dirty="0"/>
          </a:p>
          <a:p>
            <a:pPr lvl="1"/>
            <a:r>
              <a:rPr lang="fi-FI" dirty="0" err="1"/>
              <a:t>Flukonatsoli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86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E81F83F-3961-D45D-C02D-8318271BB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0" y="24961"/>
            <a:ext cx="7344800" cy="301984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1CA69C6-50ED-0ADC-1B3A-7628DBCC4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971" y="1512647"/>
            <a:ext cx="6138921" cy="53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2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3D8931-530B-56D2-C2E4-2077D5EB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Neuropatia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DFB69F-C0E1-49C7-22C2-94A09290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Puutuminen, </a:t>
            </a:r>
            <a:r>
              <a:rPr lang="fi-FI" dirty="0" err="1"/>
              <a:t>tikkuilu</a:t>
            </a:r>
            <a:r>
              <a:rPr lang="fi-FI" dirty="0"/>
              <a:t>, raajojen voimattomuus ja tuntopuutokset</a:t>
            </a:r>
          </a:p>
          <a:p>
            <a:r>
              <a:rPr lang="fi-FI" dirty="0"/>
              <a:t>Hermovaurio voi olla pysyvä, jos lääkitystä ei lopeteta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 err="1"/>
              <a:t>Metronidatsoli</a:t>
            </a:r>
            <a:r>
              <a:rPr lang="fi-FI" dirty="0"/>
              <a:t> (</a:t>
            </a:r>
            <a:r>
              <a:rPr lang="fi-FI" dirty="0" err="1"/>
              <a:t>Flagyl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Fluorokinolonit</a:t>
            </a:r>
            <a:r>
              <a:rPr lang="fi-FI" dirty="0"/>
              <a:t> (</a:t>
            </a:r>
            <a:r>
              <a:rPr lang="fi-FI" dirty="0" err="1"/>
              <a:t>siprofloksasiini</a:t>
            </a:r>
            <a:r>
              <a:rPr lang="fi-FI" dirty="0"/>
              <a:t>, </a:t>
            </a:r>
            <a:r>
              <a:rPr lang="fi-FI" dirty="0" err="1"/>
              <a:t>levofloksasiini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Linetsolidi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Nitrofurantoiini</a:t>
            </a:r>
            <a:endParaRPr lang="fi-FI" dirty="0"/>
          </a:p>
          <a:p>
            <a:pPr lvl="1"/>
            <a:r>
              <a:rPr lang="fi-FI" dirty="0" err="1"/>
              <a:t>Dapsoni</a:t>
            </a:r>
            <a:endParaRPr lang="fi-FI" dirty="0"/>
          </a:p>
          <a:p>
            <a:pPr lvl="1"/>
            <a:r>
              <a:rPr lang="fi-FI" dirty="0" err="1"/>
              <a:t>Daptomysiini</a:t>
            </a:r>
            <a:r>
              <a:rPr lang="fi-FI" dirty="0"/>
              <a:t> (</a:t>
            </a:r>
            <a:r>
              <a:rPr lang="fi-FI" dirty="0" err="1"/>
              <a:t>Cubicin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Isoniatsidi</a:t>
            </a:r>
            <a:r>
              <a:rPr lang="fi-FI" dirty="0"/>
              <a:t> (</a:t>
            </a:r>
            <a:r>
              <a:rPr lang="fi-FI" dirty="0" err="1"/>
              <a:t>Tubilysin</a:t>
            </a:r>
            <a:r>
              <a:rPr lang="fi-FI" dirty="0"/>
              <a:t>)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850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0B720-3B08-20B3-0431-4B04E3A4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00B050"/>
                </a:solidFill>
              </a:rPr>
              <a:t>Fluorokinolonit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1EE854-5B59-99DA-ADAA-739B96EF0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Jänne/lihaskivut</a:t>
            </a:r>
          </a:p>
          <a:p>
            <a:r>
              <a:rPr lang="fi-FI" dirty="0"/>
              <a:t>Jänteiden katkeaminen</a:t>
            </a:r>
          </a:p>
        </p:txBody>
      </p:sp>
    </p:spTree>
    <p:extLst>
      <p:ext uri="{BB962C8B-B14F-4D97-AF65-F5344CB8AC3E}">
        <p14:creationId xmlns:p14="http://schemas.microsoft.com/office/powerpoint/2010/main" val="232805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97554C-434B-81C7-59E8-511488F0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Verenkuvamuutokset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2E90D3-C70F-21E9-B40E-08F5DDF7A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Leuk</a:t>
            </a:r>
            <a:r>
              <a:rPr lang="fi-FI" dirty="0"/>
              <a:t> ↓  </a:t>
            </a:r>
          </a:p>
          <a:p>
            <a:r>
              <a:rPr lang="fi-FI" dirty="0"/>
              <a:t>Hb ↓</a:t>
            </a:r>
          </a:p>
          <a:p>
            <a:r>
              <a:rPr lang="fi-FI" dirty="0" err="1"/>
              <a:t>Tromb</a:t>
            </a:r>
            <a:r>
              <a:rPr lang="fi-FI" dirty="0"/>
              <a:t> ↓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Infektion normaaliin kulkuun kuuluu usein </a:t>
            </a:r>
            <a:r>
              <a:rPr lang="fi-FI" dirty="0" err="1"/>
              <a:t>leukosytoosi</a:t>
            </a:r>
            <a:r>
              <a:rPr lang="fi-FI" dirty="0"/>
              <a:t>/</a:t>
            </a:r>
            <a:r>
              <a:rPr lang="fi-FI" dirty="0" err="1"/>
              <a:t>leukopenia</a:t>
            </a:r>
            <a:r>
              <a:rPr lang="fi-FI" dirty="0"/>
              <a:t>, lievä anemia, joskus </a:t>
            </a:r>
            <a:r>
              <a:rPr lang="fi-FI" dirty="0" err="1"/>
              <a:t>trombopenia</a:t>
            </a:r>
            <a:r>
              <a:rPr lang="fi-FI" dirty="0"/>
              <a:t> ja paranemisvaiheessa reaktiivinen </a:t>
            </a:r>
            <a:r>
              <a:rPr lang="fi-FI" dirty="0" err="1"/>
              <a:t>trombosytoosi</a:t>
            </a:r>
            <a:r>
              <a:rPr lang="fi-FI" dirty="0"/>
              <a:t>, jolle ei tarvitse tehdä mitään.</a:t>
            </a:r>
          </a:p>
        </p:txBody>
      </p:sp>
    </p:spTree>
    <p:extLst>
      <p:ext uri="{BB962C8B-B14F-4D97-AF65-F5344CB8AC3E}">
        <p14:creationId xmlns:p14="http://schemas.microsoft.com/office/powerpoint/2010/main" val="584856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FE1856-9800-811B-26AB-F07E366E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Verenkuvamuutokset – lääkkeen vaihto?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F1463C-8108-E440-9F42-3DBFF562F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Leuc</a:t>
            </a:r>
            <a:r>
              <a:rPr lang="fi-FI" dirty="0"/>
              <a:t> &lt; 3 uutena, kontrolloi seuraavana päivänä</a:t>
            </a:r>
          </a:p>
          <a:p>
            <a:pPr lvl="1"/>
            <a:r>
              <a:rPr lang="fi-FI" dirty="0"/>
              <a:t>Jos edelleen laskee, antibiootti (penisilliini/</a:t>
            </a:r>
            <a:r>
              <a:rPr lang="fi-FI" dirty="0" err="1"/>
              <a:t>kefuroksiimi</a:t>
            </a:r>
            <a:r>
              <a:rPr lang="fi-FI" dirty="0"/>
              <a:t>/</a:t>
            </a:r>
            <a:r>
              <a:rPr lang="fi-FI" dirty="0" err="1"/>
              <a:t>pip</a:t>
            </a:r>
            <a:r>
              <a:rPr lang="fi-FI" dirty="0"/>
              <a:t>/</a:t>
            </a:r>
            <a:r>
              <a:rPr lang="fi-FI" dirty="0" err="1"/>
              <a:t>tazo</a:t>
            </a:r>
            <a:r>
              <a:rPr lang="fi-FI" dirty="0"/>
              <a:t>, </a:t>
            </a:r>
            <a:r>
              <a:rPr lang="fi-FI" dirty="0" err="1"/>
              <a:t>meropeneemi</a:t>
            </a:r>
            <a:r>
              <a:rPr lang="fi-FI" dirty="0"/>
              <a:t> tai </a:t>
            </a:r>
            <a:r>
              <a:rPr lang="fi-FI" dirty="0" err="1"/>
              <a:t>linetsolidi</a:t>
            </a:r>
            <a:r>
              <a:rPr lang="fi-FI" dirty="0"/>
              <a:t>) täytyy yleensä vaihtaa</a:t>
            </a:r>
          </a:p>
          <a:p>
            <a:r>
              <a:rPr lang="fi-FI" dirty="0" err="1"/>
              <a:t>Trom</a:t>
            </a:r>
            <a:r>
              <a:rPr lang="fi-FI" dirty="0"/>
              <a:t> &lt; 100 uutena</a:t>
            </a:r>
          </a:p>
          <a:p>
            <a:r>
              <a:rPr lang="fi-FI" dirty="0"/>
              <a:t>Hb &lt; 100-80 uutena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err="1"/>
              <a:t>Linetsolidiin</a:t>
            </a:r>
            <a:r>
              <a:rPr lang="fi-FI" dirty="0"/>
              <a:t> liittyvä luuydinlama tavallisesti 2-4 vko kuluessa, </a:t>
            </a:r>
            <a:r>
              <a:rPr lang="fi-FI" dirty="0" err="1"/>
              <a:t>betalaktaameilla</a:t>
            </a:r>
            <a:r>
              <a:rPr lang="fi-FI" dirty="0"/>
              <a:t> yleensä usean vko käytön jälkeen</a:t>
            </a:r>
          </a:p>
        </p:txBody>
      </p:sp>
    </p:spTree>
    <p:extLst>
      <p:ext uri="{BB962C8B-B14F-4D97-AF65-F5344CB8AC3E}">
        <p14:creationId xmlns:p14="http://schemas.microsoft.com/office/powerpoint/2010/main" val="44775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5D95C6-D56C-5099-CDF2-8B34BA62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Lääkekuume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0D295A-C714-3DAC-A315-516EB7A7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Harvinainen, tarkka mekanismi avoin, immunologinen reaktio</a:t>
            </a:r>
          </a:p>
          <a:p>
            <a:r>
              <a:rPr lang="fi-FI" dirty="0"/>
              <a:t>Tavallisimmin &gt; 10-14 vrk </a:t>
            </a:r>
            <a:r>
              <a:rPr lang="fi-FI" dirty="0" err="1"/>
              <a:t>betalaktaamihoitoon</a:t>
            </a:r>
            <a:r>
              <a:rPr lang="fi-FI" dirty="0"/>
              <a:t> liittyvä </a:t>
            </a:r>
          </a:p>
          <a:p>
            <a:pPr lvl="1"/>
            <a:r>
              <a:rPr lang="fi-FI" dirty="0"/>
              <a:t>penisilliinit, </a:t>
            </a:r>
            <a:r>
              <a:rPr lang="fi-FI" dirty="0" err="1"/>
              <a:t>amoksisilliini</a:t>
            </a:r>
            <a:r>
              <a:rPr lang="fi-FI" dirty="0"/>
              <a:t>,  </a:t>
            </a:r>
            <a:r>
              <a:rPr lang="fi-FI" dirty="0" err="1"/>
              <a:t>kefuroksiimi</a:t>
            </a:r>
            <a:r>
              <a:rPr lang="fi-FI" dirty="0"/>
              <a:t>, </a:t>
            </a:r>
            <a:r>
              <a:rPr lang="fi-FI" dirty="0" err="1"/>
              <a:t>keftriaksoni</a:t>
            </a:r>
            <a:r>
              <a:rPr lang="fi-FI" dirty="0"/>
              <a:t>, </a:t>
            </a:r>
            <a:r>
              <a:rPr lang="fi-FI" dirty="0" err="1"/>
              <a:t>kefaleksiini</a:t>
            </a:r>
            <a:r>
              <a:rPr lang="fi-FI" dirty="0"/>
              <a:t>, </a:t>
            </a:r>
            <a:r>
              <a:rPr lang="fi-FI" dirty="0" err="1"/>
              <a:t>pip</a:t>
            </a:r>
            <a:r>
              <a:rPr lang="fi-FI" dirty="0"/>
              <a:t>/</a:t>
            </a:r>
            <a:r>
              <a:rPr lang="fi-FI" dirty="0" err="1"/>
              <a:t>tazo</a:t>
            </a:r>
            <a:r>
              <a:rPr lang="fi-FI" dirty="0"/>
              <a:t>, </a:t>
            </a:r>
            <a:r>
              <a:rPr lang="fi-FI" dirty="0" err="1"/>
              <a:t>meropeneemi</a:t>
            </a:r>
            <a:r>
              <a:rPr lang="fi-FI" dirty="0"/>
              <a:t>, </a:t>
            </a:r>
            <a:r>
              <a:rPr lang="fi-FI" dirty="0" err="1"/>
              <a:t>ertapeneemi</a:t>
            </a:r>
            <a:endParaRPr lang="fi-FI" dirty="0"/>
          </a:p>
          <a:p>
            <a:pPr lvl="1"/>
            <a:r>
              <a:rPr lang="fi-FI" dirty="0"/>
              <a:t>Joskus </a:t>
            </a:r>
            <a:r>
              <a:rPr lang="fi-FI" dirty="0" err="1"/>
              <a:t>linetsolidi</a:t>
            </a:r>
            <a:r>
              <a:rPr lang="fi-FI" dirty="0"/>
              <a:t>, </a:t>
            </a:r>
            <a:r>
              <a:rPr lang="fi-FI" dirty="0" err="1"/>
              <a:t>vankomysiini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Antibiootin lopetus lopettaa kuumeen parissa vrk:ssa</a:t>
            </a:r>
          </a:p>
          <a:p>
            <a:r>
              <a:rPr lang="fi-FI" dirty="0"/>
              <a:t>Poissuljettavat vaihtoehdot: infektion aiheuttama kuume, </a:t>
            </a:r>
            <a:r>
              <a:rPr lang="fi-FI" dirty="0" err="1"/>
              <a:t>embolia</a:t>
            </a:r>
            <a:r>
              <a:rPr lang="fi-FI" dirty="0"/>
              <a:t>/tromboosi ja katetri-infektiot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04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FEBF6F-5540-3C80-278F-2043C298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Verisuonikatetri-ongelmat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46D41C9-648A-B9C2-B0BA-FFADE877A3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7254" y="1478415"/>
            <a:ext cx="2624697" cy="3476140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7AFBD11-E97E-7407-79F7-CD355325D7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Katetrin pistokohdan tarkistus joka vuorossa</a:t>
            </a:r>
          </a:p>
          <a:p>
            <a:r>
              <a:rPr lang="fi-FI" dirty="0"/>
              <a:t>Tukkeutumisen estäminen: </a:t>
            </a:r>
            <a:r>
              <a:rPr lang="fi-FI" b="1" dirty="0"/>
              <a:t>riittävä, </a:t>
            </a:r>
            <a:r>
              <a:rPr lang="fi-FI" b="1" dirty="0" err="1"/>
              <a:t>pulsoiva</a:t>
            </a:r>
            <a:r>
              <a:rPr lang="fi-FI" b="1" dirty="0"/>
              <a:t> huuhtelu </a:t>
            </a:r>
          </a:p>
          <a:p>
            <a:pPr lvl="1"/>
            <a:r>
              <a:rPr lang="fi-FI" dirty="0" err="1"/>
              <a:t>MidLine</a:t>
            </a:r>
            <a:r>
              <a:rPr lang="fi-FI" dirty="0"/>
              <a:t>: 10 ml ennen + 20ml jälkeen/24 h </a:t>
            </a:r>
            <a:r>
              <a:rPr lang="fi-FI" dirty="0" err="1"/>
              <a:t>Bionektor</a:t>
            </a:r>
            <a:r>
              <a:rPr lang="fi-FI" dirty="0"/>
              <a:t> TKO, muuten 12h välein</a:t>
            </a:r>
          </a:p>
          <a:p>
            <a:pPr lvl="1"/>
            <a:r>
              <a:rPr lang="fi-FI" dirty="0"/>
              <a:t>PICC: 10 ml ennen + 40 ml jälkeen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18789D7-E05E-B75E-7E38-6B2603C8D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150" y="1825625"/>
            <a:ext cx="3117851" cy="41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7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5C924C-1061-F760-4826-842B6E9C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Suolisto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63FDB0-168D-ABC4-28A8-A98C6A174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Ripuli</a:t>
            </a:r>
          </a:p>
          <a:p>
            <a:pPr lvl="1"/>
            <a:r>
              <a:rPr lang="fi-FI" dirty="0"/>
              <a:t>CVK, immuunipuutos →vältä </a:t>
            </a:r>
            <a:r>
              <a:rPr lang="fi-FI" dirty="0" err="1"/>
              <a:t>Precosaa</a:t>
            </a:r>
            <a:endParaRPr lang="fi-FI" dirty="0"/>
          </a:p>
          <a:p>
            <a:r>
              <a:rPr lang="fi-FI" dirty="0" err="1"/>
              <a:t>Clostridioides</a:t>
            </a:r>
            <a:r>
              <a:rPr lang="fi-FI" dirty="0"/>
              <a:t> </a:t>
            </a:r>
            <a:r>
              <a:rPr lang="fi-FI" dirty="0" err="1"/>
              <a:t>difficile</a:t>
            </a:r>
            <a:r>
              <a:rPr lang="fi-FI" dirty="0"/>
              <a:t>  - F-</a:t>
            </a:r>
            <a:r>
              <a:rPr lang="fi-FI" dirty="0" err="1"/>
              <a:t>ClDtTutk</a:t>
            </a:r>
            <a:endParaRPr lang="fi-FI" dirty="0"/>
          </a:p>
          <a:p>
            <a:r>
              <a:rPr lang="fi-FI" dirty="0"/>
              <a:t>Pahoinvointi</a:t>
            </a:r>
          </a:p>
          <a:p>
            <a:pPr lvl="1"/>
            <a:r>
              <a:rPr lang="fi-FI" dirty="0"/>
              <a:t>Iv-penisilliinit</a:t>
            </a:r>
          </a:p>
          <a:p>
            <a:pPr lvl="1"/>
            <a:r>
              <a:rPr lang="fi-FI" dirty="0" err="1"/>
              <a:t>Linetsolidi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759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66E7AC0-F7FB-11F5-DC50-3CC28A0B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Vaihda </a:t>
            </a:r>
            <a:r>
              <a:rPr lang="fi-FI" dirty="0" err="1">
                <a:solidFill>
                  <a:srgbClr val="00B050"/>
                </a:solidFill>
              </a:rPr>
              <a:t>po</a:t>
            </a:r>
            <a:r>
              <a:rPr lang="fi-FI" dirty="0">
                <a:solidFill>
                  <a:srgbClr val="00B050"/>
                </a:solidFill>
              </a:rPr>
              <a:t>-antibioottiin aina kun voit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1713739-EB4D-14B2-3DC2-647AC5A7D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Iv-annostelu yleensä turhaa:</a:t>
            </a:r>
          </a:p>
          <a:p>
            <a:pPr lvl="1"/>
            <a:r>
              <a:rPr lang="fi-FI" dirty="0" err="1"/>
              <a:t>Fluorokinolonit</a:t>
            </a:r>
            <a:endParaRPr lang="fi-FI" dirty="0"/>
          </a:p>
          <a:p>
            <a:pPr lvl="1"/>
            <a:r>
              <a:rPr lang="fi-FI" dirty="0" err="1"/>
              <a:t>Metronidatsoli</a:t>
            </a:r>
            <a:endParaRPr lang="fi-FI" dirty="0"/>
          </a:p>
          <a:p>
            <a:pPr lvl="1"/>
            <a:r>
              <a:rPr lang="fi-FI" dirty="0" err="1"/>
              <a:t>Klindamysiini</a:t>
            </a:r>
            <a:endParaRPr lang="fi-FI" dirty="0"/>
          </a:p>
          <a:p>
            <a:pPr lvl="1"/>
            <a:r>
              <a:rPr lang="fi-FI" dirty="0" err="1"/>
              <a:t>Flukonatsoli</a:t>
            </a:r>
            <a:endParaRPr lang="fi-FI" dirty="0"/>
          </a:p>
          <a:p>
            <a:pPr lvl="1"/>
            <a:r>
              <a:rPr lang="fi-FI" dirty="0"/>
              <a:t>Sulfa-</a:t>
            </a:r>
            <a:r>
              <a:rPr lang="fi-FI" dirty="0" err="1"/>
              <a:t>trimetopriimi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98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916446-A122-00C9-77C4-B4229C55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Ihottumat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F755639-2ECB-025F-98EA-239B0944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Lievä, kutiava, lehahteleva urtikaria tavallisin</a:t>
            </a:r>
          </a:p>
          <a:p>
            <a:r>
              <a:rPr lang="fi-FI" dirty="0"/>
              <a:t>Vaikea erottaa infektion aiheuttamista ihottumista</a:t>
            </a:r>
          </a:p>
          <a:p>
            <a:r>
              <a:rPr lang="fi-FI" dirty="0"/>
              <a:t>Ihottumasta ei voi päätellä, mikä antibiootti sen aiheutti</a:t>
            </a:r>
          </a:p>
        </p:txBody>
      </p:sp>
    </p:spTree>
    <p:extLst>
      <p:ext uri="{BB962C8B-B14F-4D97-AF65-F5344CB8AC3E}">
        <p14:creationId xmlns:p14="http://schemas.microsoft.com/office/powerpoint/2010/main" val="43271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756E7FE-85A1-B9FD-443E-99E412CD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Lähde: Terveysportti/Kuvastot Raimo Suhonen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479BCCE-17F4-526A-0E23-6EF30DC2D9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0733" y="2148423"/>
            <a:ext cx="4896533" cy="3705742"/>
          </a:xfr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B3DD32BE-0827-695B-BD8C-0D7C8976DC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3312" y="2129370"/>
            <a:ext cx="4839375" cy="3743847"/>
          </a:xfr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255C8AE-7E95-85FE-59A2-41C8EFD80FB0}"/>
              </a:ext>
            </a:extLst>
          </p:cNvPr>
          <p:cNvSpPr txBox="1"/>
          <p:nvPr/>
        </p:nvSpPr>
        <p:spPr>
          <a:xfrm>
            <a:off x="7097086" y="6216242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amoksisilliini</a:t>
            </a: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4209895-98C5-C93D-5280-05A1AB2C93EF}"/>
              </a:ext>
            </a:extLst>
          </p:cNvPr>
          <p:cNvSpPr txBox="1"/>
          <p:nvPr/>
        </p:nvSpPr>
        <p:spPr>
          <a:xfrm>
            <a:off x="2231472" y="619946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penisilliini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81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9842BD-9E4E-5E43-1544-6FBFFA28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Lähde: Terveysportti/Kuvastot Raimo Suhonen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059E8E6-CDE4-9905-D171-5351133621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6417" y="2181765"/>
            <a:ext cx="5125165" cy="3639058"/>
          </a:xfr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6E1D4AB-9461-3E61-101B-2CBDADEA2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0891" y="2076975"/>
            <a:ext cx="5144218" cy="3848637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F3109CE-0B56-C37A-120A-CC0868CC730B}"/>
              </a:ext>
            </a:extLst>
          </p:cNvPr>
          <p:cNvSpPr txBox="1"/>
          <p:nvPr/>
        </p:nvSpPr>
        <p:spPr>
          <a:xfrm>
            <a:off x="7340367" y="6274965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klindamysiini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945C976-F0CE-D282-E3D6-F2391903D087}"/>
              </a:ext>
            </a:extLst>
          </p:cNvPr>
          <p:cNvSpPr txBox="1"/>
          <p:nvPr/>
        </p:nvSpPr>
        <p:spPr>
          <a:xfrm>
            <a:off x="1476462" y="6191075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ampisilliini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107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9597F8B0-14A4-84B0-2C27-E71111E4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Lähde: Terveysportti/Kuvastot Raimo Suhonen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8DF2940-E24A-8E55-9837-CDBDA53207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7364" y="2048396"/>
            <a:ext cx="5163271" cy="3905795"/>
          </a:xfr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EF82D0C9-0633-7602-228E-FB85948B9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18976"/>
            <a:ext cx="5181600" cy="3964636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91983FA-915C-0CFC-9579-AD46726389C1}"/>
              </a:ext>
            </a:extLst>
          </p:cNvPr>
          <p:cNvSpPr txBox="1"/>
          <p:nvPr/>
        </p:nvSpPr>
        <p:spPr>
          <a:xfrm>
            <a:off x="1520890" y="6278268"/>
            <a:ext cx="121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terbinafiini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227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A5204-0F5E-5C98-C389-3F56477F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err="1">
                <a:latin typeface="+mj-lt"/>
                <a:ea typeface="+mj-ea"/>
                <a:cs typeface="+mj-cs"/>
              </a:rPr>
              <a:t>Eythema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multiforme major = Stevens-Johnson </a:t>
            </a:r>
            <a:br>
              <a:rPr lang="en-US" sz="4400" kern="1200" dirty="0">
                <a:latin typeface="+mj-lt"/>
                <a:ea typeface="+mj-ea"/>
                <a:cs typeface="+mj-cs"/>
              </a:rPr>
            </a:br>
            <a:r>
              <a:rPr lang="en-US" sz="4400" kern="1200" dirty="0" err="1">
                <a:latin typeface="+mj-lt"/>
                <a:ea typeface="+mj-ea"/>
                <a:cs typeface="+mj-cs"/>
              </a:rPr>
              <a:t>Rakkulainen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ihon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ja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limakalvojen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rikkouma</a:t>
            </a:r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CF02ABA-6AD0-42D9-40CE-3B7FF342C6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3731" y="1825625"/>
            <a:ext cx="3230538" cy="4351338"/>
          </a:xfrm>
        </p:spPr>
      </p:pic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0BA673E3-EAEC-79D1-E6D8-9FA8210990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70087" y="1825625"/>
            <a:ext cx="3585825" cy="4351338"/>
          </a:xfrm>
        </p:spPr>
      </p:pic>
    </p:spTree>
    <p:extLst>
      <p:ext uri="{BB962C8B-B14F-4D97-AF65-F5344CB8AC3E}">
        <p14:creationId xmlns:p14="http://schemas.microsoft.com/office/powerpoint/2010/main" val="369931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A38F68D-7880-D519-D27D-5948DEF6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00B050"/>
                </a:solidFill>
              </a:rPr>
              <a:t>Vancomycin</a:t>
            </a:r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 err="1">
                <a:solidFill>
                  <a:srgbClr val="00B050"/>
                </a:solidFill>
              </a:rPr>
              <a:t>flushing</a:t>
            </a:r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 err="1">
                <a:solidFill>
                  <a:srgbClr val="00B050"/>
                </a:solidFill>
              </a:rPr>
              <a:t>syndrome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0872A77-5CE0-E8C9-5EF5-6C134039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Infuusion aikainen kasvojen ja kaulan punoitus, kutina ja päänahan kihelmöinti ilman anafylaktisia hengitys/limakalvo-oireita</a:t>
            </a:r>
          </a:p>
          <a:p>
            <a:endParaRPr lang="fi-FI" dirty="0"/>
          </a:p>
          <a:p>
            <a:r>
              <a:rPr lang="fi-FI" dirty="0"/>
              <a:t>Tauota, antihistamiinia, 20-30 min myöhemmin infuusionopeus ↓ 1/2</a:t>
            </a:r>
          </a:p>
        </p:txBody>
      </p:sp>
    </p:spTree>
    <p:extLst>
      <p:ext uri="{BB962C8B-B14F-4D97-AF65-F5344CB8AC3E}">
        <p14:creationId xmlns:p14="http://schemas.microsoft.com/office/powerpoint/2010/main" val="278163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0A2DE6-CA5C-16B4-2AA2-84B8BE49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Munuaiset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5661E1-F823-FA25-D253-F3727522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2680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Munuaisten vajaatoiminta</a:t>
            </a:r>
          </a:p>
          <a:p>
            <a:r>
              <a:rPr lang="fi-FI" sz="2400" dirty="0" err="1"/>
              <a:t>Krea</a:t>
            </a:r>
            <a:r>
              <a:rPr lang="fi-FI" sz="2400" dirty="0"/>
              <a:t> ↑</a:t>
            </a:r>
          </a:p>
          <a:p>
            <a:r>
              <a:rPr lang="fi-FI" sz="2400" dirty="0"/>
              <a:t>Kalium ↑</a:t>
            </a:r>
          </a:p>
          <a:p>
            <a:r>
              <a:rPr lang="fi-FI" sz="2400" dirty="0"/>
              <a:t>Virtsan tulo hiipuu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sz="2400" dirty="0" err="1"/>
              <a:t>Vankomysiinin</a:t>
            </a:r>
            <a:r>
              <a:rPr lang="fi-FI" sz="2400" dirty="0"/>
              <a:t> munuaishaittoja estetään pitoisuusmittauksin. </a:t>
            </a:r>
          </a:p>
          <a:p>
            <a:pPr marL="0" indent="0">
              <a:buNone/>
            </a:pPr>
            <a:r>
              <a:rPr lang="fi-FI" sz="2400" dirty="0"/>
              <a:t>Ota S-</a:t>
            </a:r>
            <a:r>
              <a:rPr lang="fi-FI" sz="2400" dirty="0" err="1"/>
              <a:t>vanco</a:t>
            </a:r>
            <a:r>
              <a:rPr lang="fi-FI" sz="2400" dirty="0"/>
              <a:t> juuri ennen annoksen antamista (”0-näyte) ja suunnitellun annoksen saa sen jälkeen antaa. </a:t>
            </a:r>
          </a:p>
          <a:p>
            <a:pPr marL="0" indent="0">
              <a:buNone/>
            </a:pPr>
            <a:r>
              <a:rPr lang="fi-FI" sz="2400" dirty="0"/>
              <a:t>Pitoisuusvastaus huomioidaan vasta seuraavassa annoksessa. &gt;20 on yleensä toksinen pitoisuus.</a:t>
            </a:r>
          </a:p>
          <a:p>
            <a:pPr marL="0" indent="0">
              <a:buNone/>
            </a:pPr>
            <a:r>
              <a:rPr lang="fi-FI" sz="2400" dirty="0" err="1"/>
              <a:t>Vankomysiini</a:t>
            </a:r>
            <a:r>
              <a:rPr lang="fi-FI" sz="2400" dirty="0"/>
              <a:t> kumuloituu yleensä &gt;1 vko hoidossa → annosta lasketaan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C1F699-7B0C-796C-65B9-A451B62A9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050" y="1805675"/>
            <a:ext cx="7175974" cy="25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fee0b32b84501a1df71a203b3c0e9127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fc8b51723abb5303373fe25b6c52d7fc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Kieli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4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Sisältölaji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i:0#.w|oysnet\simolalo</DisplayName>
        <AccountId>248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2024-10-08T21:00:00+00:00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MUAVRSSTWASF-92438712-454</_dlc_DocId>
    <_dlc_DocIdUrl xmlns="d3e50268-7799-48af-83c3-9a9b063078bc">
      <Url>https://internet.oysnet.ppshp.fi/dokumentit/_layouts/15/DocIdRedir.aspx?ID=MUAVRSSTWASF-92438712-454</Url>
      <Description>MUAVRSSTWASF-92438712-454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DB77A3E1-9121-409D-A691-E5A0C8AEFEEF}"/>
</file>

<file path=customXml/itemProps2.xml><?xml version="1.0" encoding="utf-8"?>
<ds:datastoreItem xmlns:ds="http://schemas.openxmlformats.org/officeDocument/2006/customXml" ds:itemID="{7487071D-5532-4D3E-A902-CD317DFCB7C0}"/>
</file>

<file path=customXml/itemProps3.xml><?xml version="1.0" encoding="utf-8"?>
<ds:datastoreItem xmlns:ds="http://schemas.openxmlformats.org/officeDocument/2006/customXml" ds:itemID="{0609173B-EFE6-4638-888B-D1B9916705FF}"/>
</file>

<file path=customXml/itemProps4.xml><?xml version="1.0" encoding="utf-8"?>
<ds:datastoreItem xmlns:ds="http://schemas.openxmlformats.org/officeDocument/2006/customXml" ds:itemID="{13A0C7F7-BF94-4209-87AA-33943AE7D77A}"/>
</file>

<file path=customXml/itemProps5.xml><?xml version="1.0" encoding="utf-8"?>
<ds:datastoreItem xmlns:ds="http://schemas.openxmlformats.org/officeDocument/2006/customXml" ds:itemID="{C552A317-3959-4F9C-AA61-7DB466A81791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366</TotalTime>
  <Words>518</Words>
  <Application>Microsoft Office PowerPoint</Application>
  <PresentationFormat>Laajakuva</PresentationFormat>
  <Paragraphs>130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Office-teema</vt:lpstr>
      <vt:lpstr>1_Office-teema</vt:lpstr>
      <vt:lpstr>2_Office-teema</vt:lpstr>
      <vt:lpstr>Pitkiin antibioottihoitoihin liittyvät mahdolliset ongelmat</vt:lpstr>
      <vt:lpstr>Suolisto</vt:lpstr>
      <vt:lpstr>Ihottumat</vt:lpstr>
      <vt:lpstr>Lähde: Terveysportti/Kuvastot Raimo Suhonen</vt:lpstr>
      <vt:lpstr>Lähde: Terveysportti/Kuvastot Raimo Suhonen</vt:lpstr>
      <vt:lpstr>Lähde: Terveysportti/Kuvastot Raimo Suhonen</vt:lpstr>
      <vt:lpstr>Eythema multiforme major = Stevens-Johnson  Rakkulainen ihon ja limakalvojen rikkouma</vt:lpstr>
      <vt:lpstr>Vancomycin flushing syndrome</vt:lpstr>
      <vt:lpstr>Munuaiset</vt:lpstr>
      <vt:lpstr>Maksa</vt:lpstr>
      <vt:lpstr>Maksan monet tehtävät</vt:lpstr>
      <vt:lpstr>Aivohaitat</vt:lpstr>
      <vt:lpstr>PowerPoint-esitys</vt:lpstr>
      <vt:lpstr>Neuropatia</vt:lpstr>
      <vt:lpstr>Fluorokinolonit</vt:lpstr>
      <vt:lpstr>Verenkuvamuutokset</vt:lpstr>
      <vt:lpstr>Verenkuvamuutokset – lääkkeen vaihto?</vt:lpstr>
      <vt:lpstr>Lääkekuume</vt:lpstr>
      <vt:lpstr>Verisuonikatetri-ongelmat</vt:lpstr>
      <vt:lpstr>Vaihda po-antibioottiin aina kun voit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Pitkiin antibioottihoitoihin liittyvät mahdolliset ongelmat 9.10.2024</dc:title>
  <dc:creator>Simola Lotta</dc:creator>
  <cp:keywords/>
  <cp:lastModifiedBy>Holappa Jatta</cp:lastModifiedBy>
  <cp:revision>18</cp:revision>
  <dcterms:created xsi:type="dcterms:W3CDTF">2024-10-08T08:46:49Z</dcterms:created>
  <dcterms:modified xsi:type="dcterms:W3CDTF">2024-10-28T09:36:43Z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57f34960-13ba-484a-8bc7-834a91c726fd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/>
  </property>
  <property fmtid="{D5CDD505-2E9C-101B-9397-08002B2CF9AE}" pid="16" name="Order">
    <vt:r8>271400</vt:r8>
  </property>
  <property fmtid="{D5CDD505-2E9C-101B-9397-08002B2CF9AE}" pid="17" name="SharedWithUsers">
    <vt:lpwstr/>
  </property>
</Properties>
</file>